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5" r:id="rId2"/>
    <p:sldId id="438" r:id="rId3"/>
    <p:sldId id="456" r:id="rId4"/>
    <p:sldId id="454" r:id="rId5"/>
    <p:sldId id="461" r:id="rId6"/>
    <p:sldId id="455" r:id="rId7"/>
    <p:sldId id="458" r:id="rId8"/>
    <p:sldId id="468" r:id="rId9"/>
    <p:sldId id="471" r:id="rId10"/>
    <p:sldId id="439" r:id="rId11"/>
    <p:sldId id="472" r:id="rId12"/>
    <p:sldId id="473" r:id="rId13"/>
    <p:sldId id="474" r:id="rId14"/>
    <p:sldId id="475" r:id="rId15"/>
    <p:sldId id="476" r:id="rId16"/>
    <p:sldId id="477" r:id="rId17"/>
    <p:sldId id="459" r:id="rId18"/>
    <p:sldId id="466" r:id="rId19"/>
    <p:sldId id="45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FC000"/>
    <a:srgbClr val="01B902"/>
    <a:srgbClr val="F80100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1"/>
    <p:restoredTop sz="94609"/>
  </p:normalViewPr>
  <p:slideViewPr>
    <p:cSldViewPr>
      <p:cViewPr varScale="1">
        <p:scale>
          <a:sx n="147" d="100"/>
          <a:sy n="147" d="100"/>
        </p:scale>
        <p:origin x="5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“Jesus said this to indicate the kind of </a:t>
            </a:r>
            <a:r>
              <a:rPr lang="en-US" b="1" dirty="0">
                <a:highlight>
                  <a:srgbClr val="C10102"/>
                </a:highlight>
              </a:rPr>
              <a:t>death by which Peter would glorify God</a:t>
            </a:r>
            <a:r>
              <a:rPr lang="en-US" dirty="0"/>
              <a:t>. Then he said to him, ’Follow me!’”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John 21:19</a:t>
            </a:r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28919"/>
              </p:ext>
            </p:extLst>
          </p:nvPr>
        </p:nvGraphicFramePr>
        <p:xfrm>
          <a:off x="209550" y="152400"/>
          <a:ext cx="8724900" cy="574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Paul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Beheading by Nero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2 Tim 4:6-8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Acts 19:21-28:31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Irenaeus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Tertullian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Highly likely to have visited Rome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78327"/>
              </p:ext>
            </p:extLst>
          </p:nvPr>
        </p:nvGraphicFramePr>
        <p:xfrm>
          <a:off x="209550" y="152400"/>
          <a:ext cx="8724900" cy="5010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(brother of Jesus)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Stoning, 62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probably true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Josephus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Hegesippus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Apocalypse of James*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Thrown from the Temple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4724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244945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82997"/>
              </p:ext>
            </p:extLst>
          </p:nvPr>
        </p:nvGraphicFramePr>
        <p:xfrm>
          <a:off x="209550" y="152400"/>
          <a:ext cx="8724900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John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Not likely by martyrdom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Improbably by martyrdom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Acts of John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Polycrates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Irenaeus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Pseudo-Hippolytus*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Eusebius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ministered in Ephesus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2743200" y="640326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probably pseudepigraphal (authorship falsely attributed)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BA8AB-33F5-D34B-91B1-B0B20B219E96}"/>
              </a:ext>
            </a:extLst>
          </p:cNvPr>
          <p:cNvSpPr/>
          <p:nvPr/>
        </p:nvSpPr>
        <p:spPr>
          <a:xfrm>
            <a:off x="5715000" y="2133600"/>
            <a:ext cx="381000" cy="381000"/>
          </a:xfrm>
          <a:prstGeom prst="ellipse">
            <a:avLst/>
          </a:prstGeom>
          <a:solidFill>
            <a:srgbClr val="C10102"/>
          </a:solidFill>
          <a:ln>
            <a:solidFill>
              <a:srgbClr val="C10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811635"/>
              </p:ext>
            </p:extLst>
          </p:nvPr>
        </p:nvGraphicFramePr>
        <p:xfrm>
          <a:off x="209550" y="152400"/>
          <a:ext cx="8724900" cy="537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687705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Thomas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Executed in India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probable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Early church fathers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St. Thomas Christians traditions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Thomas*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India (more probably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4015C6-B5CA-FB4A-A1CC-DBDE58092381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5410200" y="2057400"/>
            <a:chExt cx="381000" cy="381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C21172-7587-E64F-A726-9AE21723F8B8}"/>
                </a:ext>
              </a:extLst>
            </p:cNvPr>
            <p:cNvSpPr/>
            <p:nvPr/>
          </p:nvSpPr>
          <p:spPr>
            <a:xfrm>
              <a:off x="54102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Pie 8">
              <a:extLst>
                <a:ext uri="{FF2B5EF4-FFF2-40B4-BE49-F238E27FC236}">
                  <a16:creationId xmlns:a16="http://schemas.microsoft.com/office/drawing/2014/main" id="{4CB879B8-7309-D543-BF02-AED518A6C00B}"/>
                </a:ext>
              </a:extLst>
            </p:cNvPr>
            <p:cNvSpPr/>
            <p:nvPr/>
          </p:nvSpPr>
          <p:spPr>
            <a:xfrm rot="16200000">
              <a:off x="54102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93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70388"/>
              </p:ext>
            </p:extLst>
          </p:nvPr>
        </p:nvGraphicFramePr>
        <p:xfrm>
          <a:off x="209550" y="152400"/>
          <a:ext cx="8724900" cy="488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Andrew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Died 65-69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plausible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Peter Chrysologus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Andrew*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Traditions in the East and West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Greece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49C0B5-65B9-7342-920F-A30080A5840E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6019800" y="2057400"/>
            <a:chExt cx="381000" cy="381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6C385-5861-0A40-A701-0F74CA596C42}"/>
                </a:ext>
              </a:extLst>
            </p:cNvPr>
            <p:cNvSpPr/>
            <p:nvPr/>
          </p:nvSpPr>
          <p:spPr>
            <a:xfrm>
              <a:off x="60198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Pie 7">
              <a:extLst>
                <a:ext uri="{FF2B5EF4-FFF2-40B4-BE49-F238E27FC236}">
                  <a16:creationId xmlns:a16="http://schemas.microsoft.com/office/drawing/2014/main" id="{574876E3-AA5B-9E41-9149-D7978674D218}"/>
                </a:ext>
              </a:extLst>
            </p:cNvPr>
            <p:cNvSpPr/>
            <p:nvPr/>
          </p:nvSpPr>
          <p:spPr>
            <a:xfrm rot="16200000">
              <a:off x="60198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6001"/>
              </p:ext>
            </p:extLst>
          </p:nvPr>
        </p:nvGraphicFramePr>
        <p:xfrm>
          <a:off x="209550" y="152400"/>
          <a:ext cx="8724900" cy="4850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Killed by Herod Agrippa I in Jerusalem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Acts 12:1-2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Papias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Chrysostom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Gregory of Nyssa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Philip of Side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1837" y="2286000"/>
            <a:ext cx="5123164" cy="290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Roman Authorities Investigating Jesus For Violating Stay-In-Tomb Order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BABYLON BEE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April 12th, 2020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http://</a:t>
            </a:r>
            <a:r>
              <a:rPr lang="en-US" sz="2000" i="1" dirty="0" err="1">
                <a:solidFill>
                  <a:schemeClr val="tx1"/>
                </a:solidFill>
              </a:rPr>
              <a:t>bit.ly</a:t>
            </a:r>
            <a:r>
              <a:rPr lang="en-US" sz="2000" i="1" dirty="0">
                <a:solidFill>
                  <a:schemeClr val="tx1"/>
                </a:solidFill>
              </a:rPr>
              <a:t>/Ai1LStayInTomb</a:t>
            </a:r>
          </a:p>
        </p:txBody>
      </p:sp>
    </p:spTree>
    <p:extLst>
      <p:ext uri="{BB962C8B-B14F-4D97-AF65-F5344CB8AC3E}">
        <p14:creationId xmlns:p14="http://schemas.microsoft.com/office/powerpoint/2010/main" val="2466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2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0449"/>
              </p:ext>
            </p:extLst>
          </p:nvPr>
        </p:nvGraphicFramePr>
        <p:xfrm>
          <a:off x="6177118" y="1676402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16930"/>
              </p:ext>
            </p:extLst>
          </p:nvPr>
        </p:nvGraphicFramePr>
        <p:xfrm>
          <a:off x="919318" y="1676403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015ED6-4411-454E-8CA0-2F378D1AFA0A}"/>
              </a:ext>
            </a:extLst>
          </p:cNvPr>
          <p:cNvGrpSpPr/>
          <p:nvPr/>
        </p:nvGrpSpPr>
        <p:grpSpPr>
          <a:xfrm>
            <a:off x="5705508" y="1752600"/>
            <a:ext cx="390492" cy="3804262"/>
            <a:chOff x="7824677" y="1752600"/>
            <a:chExt cx="390492" cy="38042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B5A5BE-BD9A-FF42-892E-C09B02C0FA4F}"/>
                </a:ext>
              </a:extLst>
            </p:cNvPr>
            <p:cNvSpPr/>
            <p:nvPr/>
          </p:nvSpPr>
          <p:spPr>
            <a:xfrm>
              <a:off x="7834169" y="1752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C85FD7-0522-1248-9A5A-8CD09D8DF019}"/>
                </a:ext>
              </a:extLst>
            </p:cNvPr>
            <p:cNvSpPr/>
            <p:nvPr/>
          </p:nvSpPr>
          <p:spPr>
            <a:xfrm>
              <a:off x="7834169" y="2324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FC446A-1E46-FD44-AA91-42644606A7E1}"/>
                </a:ext>
              </a:extLst>
            </p:cNvPr>
            <p:cNvSpPr/>
            <p:nvPr/>
          </p:nvSpPr>
          <p:spPr>
            <a:xfrm>
              <a:off x="7834169" y="2895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A7C8E1-CA0F-5B42-B19F-3B55C7F00C75}"/>
                </a:ext>
              </a:extLst>
            </p:cNvPr>
            <p:cNvSpPr/>
            <p:nvPr/>
          </p:nvSpPr>
          <p:spPr>
            <a:xfrm>
              <a:off x="7834169" y="3467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890AB-E1CA-7F44-AFD0-F2CCC149E5C7}"/>
                </a:ext>
              </a:extLst>
            </p:cNvPr>
            <p:cNvSpPr/>
            <p:nvPr/>
          </p:nvSpPr>
          <p:spPr>
            <a:xfrm>
              <a:off x="7824677" y="4038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47C5A9-F1C1-0C4E-9BC6-9E1771FB5E49}"/>
                </a:ext>
              </a:extLst>
            </p:cNvPr>
            <p:cNvSpPr/>
            <p:nvPr/>
          </p:nvSpPr>
          <p:spPr>
            <a:xfrm>
              <a:off x="7824677" y="4610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5D890-57B1-9641-B265-83B27A2CCB62}"/>
                </a:ext>
              </a:extLst>
            </p:cNvPr>
            <p:cNvSpPr/>
            <p:nvPr/>
          </p:nvSpPr>
          <p:spPr>
            <a:xfrm>
              <a:off x="7834169" y="5175862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2FC1E-D0AA-B744-812B-B30ACBC67FC1}"/>
              </a:ext>
            </a:extLst>
          </p:cNvPr>
          <p:cNvGrpSpPr/>
          <p:nvPr/>
        </p:nvGrpSpPr>
        <p:grpSpPr>
          <a:xfrm>
            <a:off x="447708" y="1752600"/>
            <a:ext cx="381000" cy="3802205"/>
            <a:chOff x="3159197" y="1752600"/>
            <a:chExt cx="381000" cy="3802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A35B0-F9B3-6E49-B4CA-AD0299EFEE4B}"/>
                </a:ext>
              </a:extLst>
            </p:cNvPr>
            <p:cNvGrpSpPr/>
            <p:nvPr/>
          </p:nvGrpSpPr>
          <p:grpSpPr>
            <a:xfrm>
              <a:off x="3159197" y="4038600"/>
              <a:ext cx="381000" cy="381000"/>
              <a:chOff x="4038600" y="1524000"/>
              <a:chExt cx="381000" cy="381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888B08-A571-194C-B527-C27A7F6F1583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6EAC9315-DCC0-2749-BD08-1A2EF26362DB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0A1126-3B46-8F49-9D5B-AF6BD5FC9288}"/>
                </a:ext>
              </a:extLst>
            </p:cNvPr>
            <p:cNvSpPr/>
            <p:nvPr/>
          </p:nvSpPr>
          <p:spPr>
            <a:xfrm>
              <a:off x="3159197" y="17526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F52AD-1FCC-7547-B12B-62F3CA336417}"/>
                </a:ext>
              </a:extLst>
            </p:cNvPr>
            <p:cNvSpPr/>
            <p:nvPr/>
          </p:nvSpPr>
          <p:spPr>
            <a:xfrm>
              <a:off x="3159197" y="3463436"/>
              <a:ext cx="381000" cy="381000"/>
            </a:xfrm>
            <a:prstGeom prst="ellipse">
              <a:avLst/>
            </a:prstGeom>
            <a:solidFill>
              <a:srgbClr val="C10102"/>
            </a:solidFill>
            <a:ln>
              <a:solidFill>
                <a:srgbClr val="C10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D233-A788-AF43-98D5-D434673F8B13}"/>
                </a:ext>
              </a:extLst>
            </p:cNvPr>
            <p:cNvSpPr/>
            <p:nvPr/>
          </p:nvSpPr>
          <p:spPr>
            <a:xfrm>
              <a:off x="3159197" y="2328231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4EF84F-767F-0B4A-BF94-AC976A32AE63}"/>
                </a:ext>
              </a:extLst>
            </p:cNvPr>
            <p:cNvSpPr/>
            <p:nvPr/>
          </p:nvSpPr>
          <p:spPr>
            <a:xfrm>
              <a:off x="3159197" y="2896076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CE8FF5-05EC-6045-B2D2-9BB9F4238A03}"/>
                </a:ext>
              </a:extLst>
            </p:cNvPr>
            <p:cNvGrpSpPr/>
            <p:nvPr/>
          </p:nvGrpSpPr>
          <p:grpSpPr>
            <a:xfrm>
              <a:off x="3159197" y="4613764"/>
              <a:ext cx="381000" cy="381000"/>
              <a:chOff x="4038600" y="1524000"/>
              <a:chExt cx="381000" cy="381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976678-7A0B-3849-A358-5B15F65A264A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" name="Pie 25">
                <a:extLst>
                  <a:ext uri="{FF2B5EF4-FFF2-40B4-BE49-F238E27FC236}">
                    <a16:creationId xmlns:a16="http://schemas.microsoft.com/office/drawing/2014/main" id="{0502DB37-2478-7E4D-A1B3-0E34DC860E9D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FC0E72-01AB-D347-99A8-FBF55074642C}"/>
                </a:ext>
              </a:extLst>
            </p:cNvPr>
            <p:cNvSpPr/>
            <p:nvPr/>
          </p:nvSpPr>
          <p:spPr>
            <a:xfrm>
              <a:off x="3159197" y="5173805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8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89430"/>
              </p:ext>
            </p:extLst>
          </p:nvPr>
        </p:nvGraphicFramePr>
        <p:xfrm>
          <a:off x="209550" y="152400"/>
          <a:ext cx="8724900" cy="6107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Peter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by crucifixion, probably by Nero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John 21:18–19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 5:4–5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Ascension of Isaiah*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Peter*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Apocalypse of Peter*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visited Rome</a:t>
                      </a:r>
                    </a:p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Possibly crucified upside down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174485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713</Words>
  <Application>Microsoft Macintosh PowerPoint</Application>
  <PresentationFormat>On-screen Show (4:3)</PresentationFormat>
  <Paragraphs>353</Paragraphs>
  <Slides>19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Book</vt:lpstr>
      <vt:lpstr>Calibri</vt:lpstr>
      <vt:lpstr>Gabriola</vt:lpstr>
      <vt:lpstr>Office Theme</vt:lpstr>
      <vt:lpstr>APOLOGETICS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“Jesus said this to indicate the kind of death by which Peter would glorify God. Then he said to him, ’Follow me!’”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119</cp:revision>
  <dcterms:created xsi:type="dcterms:W3CDTF">2010-07-14T22:15:37Z</dcterms:created>
  <dcterms:modified xsi:type="dcterms:W3CDTF">2020-12-11T05:57:07Z</dcterms:modified>
</cp:coreProperties>
</file>